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7" r:id="rId2"/>
    <p:sldMasterId id="2147483662" r:id="rId3"/>
  </p:sldMasterIdLst>
  <p:notesMasterIdLst>
    <p:notesMasterId r:id="rId14"/>
  </p:notesMasterIdLst>
  <p:sldIdLst>
    <p:sldId id="257" r:id="rId4"/>
    <p:sldId id="263" r:id="rId5"/>
    <p:sldId id="283" r:id="rId6"/>
    <p:sldId id="291" r:id="rId7"/>
    <p:sldId id="285" r:id="rId8"/>
    <p:sldId id="289" r:id="rId9"/>
    <p:sldId id="286" r:id="rId10"/>
    <p:sldId id="287" r:id="rId11"/>
    <p:sldId id="288" r:id="rId12"/>
    <p:sldId id="290" r:id="rId13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hHBee71H8mXs5prApryicXoXN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4398" autoAdjust="0"/>
  </p:normalViewPr>
  <p:slideViewPr>
    <p:cSldViewPr snapToGrid="0">
      <p:cViewPr varScale="1">
        <p:scale>
          <a:sx n="56" d="100"/>
          <a:sy n="56" d="100"/>
        </p:scale>
        <p:origin x="19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Early Stage and Younger Onset Services are managed out of our Chapter office.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Community Education Programs and Caregiver Support Groups are managed out of our regional offices (Springfield, Bloomington, Peoria, Quincy, Marion, with other regional offices being above I-80.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FF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c2c1ff1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8c2c1ff1c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6" name="Google Shape;326;g8c2c1ff1c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45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c2c1ff1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8c2c1ff1c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6" name="Google Shape;326;g8c2c1ff1c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Care Partners can be ANYONE who provides care and support to the individual – family, friends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PWD can participate without Care Partner, and vice-versa, in most circumstances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sz="1400" b="1" dirty="0">
              <a:solidFill>
                <a:srgbClr val="FF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84832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FF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5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05756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1" dirty="0">
                <a:solidFill>
                  <a:srgbClr val="FF0000"/>
                </a:solidFill>
              </a:rPr>
              <a:t>Specialty Support groups include: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Younger Onset Caregivers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Young Adult Children of People with Younger Onset</a:t>
            </a:r>
            <a:endParaRPr sz="1400" b="1" dirty="0">
              <a:solidFill>
                <a:srgbClr val="00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6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10116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1" dirty="0">
                <a:solidFill>
                  <a:srgbClr val="FF0000"/>
                </a:solidFill>
              </a:rPr>
              <a:t>LWA Series: Early Stage 3-part education program on Wednesdays in December – 8</a:t>
            </a:r>
            <a:r>
              <a:rPr lang="en-US" sz="1400" b="1" baseline="30000" dirty="0">
                <a:solidFill>
                  <a:srgbClr val="FF0000"/>
                </a:solidFill>
              </a:rPr>
              <a:t>th</a:t>
            </a:r>
            <a:r>
              <a:rPr lang="en-US" sz="1400" b="1" dirty="0">
                <a:solidFill>
                  <a:srgbClr val="FF0000"/>
                </a:solidFill>
              </a:rPr>
              <a:t>, 15</a:t>
            </a:r>
            <a:r>
              <a:rPr lang="en-US" sz="1400" b="1" baseline="30000" dirty="0">
                <a:solidFill>
                  <a:srgbClr val="FF0000"/>
                </a:solidFill>
              </a:rPr>
              <a:t>th</a:t>
            </a:r>
            <a:r>
              <a:rPr lang="en-US" sz="1400" b="1" dirty="0">
                <a:solidFill>
                  <a:srgbClr val="FF0000"/>
                </a:solidFill>
              </a:rPr>
              <a:t>, 22</a:t>
            </a:r>
            <a:r>
              <a:rPr lang="en-US" sz="1400" b="1" baseline="30000" dirty="0">
                <a:solidFill>
                  <a:srgbClr val="FF0000"/>
                </a:solidFill>
              </a:rPr>
              <a:t>nd</a:t>
            </a:r>
            <a:r>
              <a:rPr lang="en-US" sz="1400" b="1" dirty="0">
                <a:solidFill>
                  <a:srgbClr val="FF0000"/>
                </a:solidFill>
              </a:rPr>
              <a:t> – flyer in the works – separate sessions for PWD (morning 10 – 11:30) and Care Partners (12:30 – 2).  Requires pre-screening for PWD; no requirement for both PWD and Care Partner to attend.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000000"/>
                </a:solidFill>
              </a:rPr>
              <a:t>Watch Parties can be set up by organizations through us – allows the organization to host the event virtually for in-person viewers who would otherwise not have a way to view it – ex: Senior Centers, living communities, churches, </a:t>
            </a:r>
            <a:r>
              <a:rPr lang="en-US" sz="1400" b="1" dirty="0" err="1">
                <a:solidFill>
                  <a:srgbClr val="000000"/>
                </a:solidFill>
              </a:rPr>
              <a:t>etc</a:t>
            </a:r>
            <a:endParaRPr lang="en-US" sz="1400" b="1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rgbClr val="000000"/>
                </a:solidFill>
              </a:rPr>
              <a:t>Watch Party info: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1)  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January 20</a:t>
            </a:r>
            <a:r>
              <a:rPr lang="en-US" sz="1200" b="1" i="0" u="none" strike="noStrike" cap="none" baseline="3000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at 12pm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– Healthy Living and the State of the Planet with Mission Wildlife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2)   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March 31</a:t>
            </a:r>
            <a:r>
              <a:rPr lang="en-US" sz="1200" b="1" i="0" u="none" strike="noStrike" cap="none" baseline="3000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at 12pm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 – Advancing the Science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3)   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May 5</a:t>
            </a:r>
            <a:r>
              <a:rPr lang="en-US" sz="1200" b="1" i="0" u="none" strike="noStrike" cap="none" baseline="3000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at 12pm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– Healthy Living with a class on the Monarch Butterfly and class to build your own Butterfly Garden with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Klehm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Gardens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4)   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June 30th at 12pm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Healthy Living with a Chef to make “Delectable Treats for your 4</a:t>
            </a:r>
            <a:r>
              <a:rPr lang="en-US" sz="1200" b="0" i="0" u="none" strike="noStrike" cap="none" baseline="3000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of July Party”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5)   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October (TBD)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– Effective Communication Strategies &amp; Fall Activities for Family Members and Friends with Dementia (SIU/Alzheimer’s Center)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7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060659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00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8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979580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22a0a8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9822a0a879_0_4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FF0000"/>
              </a:solidFill>
            </a:endParaRPr>
          </a:p>
        </p:txBody>
      </p:sp>
      <p:sp>
        <p:nvSpPr>
          <p:cNvPr id="110" name="Google Shape;110;g9822a0a879_0_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9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61685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1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2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75"/>
          <p:cNvSpPr txBox="1">
            <a:spLocks noGrp="1"/>
          </p:cNvSpPr>
          <p:nvPr>
            <p:ph type="body" idx="1"/>
          </p:nvPr>
        </p:nvSpPr>
        <p:spPr>
          <a:xfrm>
            <a:off x="457200" y="833272"/>
            <a:ext cx="8229600" cy="372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75"/>
          <p:cNvSpPr txBox="1">
            <a:spLocks noGrp="1"/>
          </p:cNvSpPr>
          <p:nvPr>
            <p:ph type="sldNum" idx="12"/>
          </p:nvPr>
        </p:nvSpPr>
        <p:spPr>
          <a:xfrm>
            <a:off x="8001000" y="476631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3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5221224" cy="12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84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221224" cy="313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84"/>
          <p:cNvSpPr txBox="1">
            <a:spLocks noGrp="1"/>
          </p:cNvSpPr>
          <p:nvPr>
            <p:ph type="body" idx="2"/>
          </p:nvPr>
        </p:nvSpPr>
        <p:spPr>
          <a:xfrm>
            <a:off x="5720795" y="0"/>
            <a:ext cx="3419856" cy="45880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8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">
  <p:cSld name="Mission">
    <p:bg>
      <p:bgPr>
        <a:solidFill>
          <a:srgbClr val="E5E5E6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7"/>
          <p:cNvSpPr txBox="1">
            <a:spLocks noGrp="1"/>
          </p:cNvSpPr>
          <p:nvPr>
            <p:ph type="sldNum" idx="12"/>
          </p:nvPr>
        </p:nvSpPr>
        <p:spPr>
          <a:xfrm>
            <a:off x="8001000" y="476631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3">
  <p:cSld name="White Background 3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5221224" cy="12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85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221224" cy="313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85"/>
          <p:cNvSpPr txBox="1">
            <a:spLocks noGrp="1"/>
          </p:cNvSpPr>
          <p:nvPr>
            <p:ph type="body" idx="2"/>
          </p:nvPr>
        </p:nvSpPr>
        <p:spPr>
          <a:xfrm>
            <a:off x="5720795" y="0"/>
            <a:ext cx="3419856" cy="45880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85"/>
          <p:cNvSpPr txBox="1">
            <a:spLocks noGrp="1"/>
          </p:cNvSpPr>
          <p:nvPr>
            <p:ph type="sldNum" idx="12"/>
          </p:nvPr>
        </p:nvSpPr>
        <p:spPr>
          <a:xfrm>
            <a:off x="8001000" y="476631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9822a0a879_0_12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g9822a0a879_0_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2744" y="4283572"/>
            <a:ext cx="3100450" cy="354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1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822a0a879_0_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g9822a0a879_0_123"/>
          <p:cNvSpPr txBox="1">
            <a:spLocks noGrp="1"/>
          </p:cNvSpPr>
          <p:nvPr>
            <p:ph type="body" idx="1"/>
          </p:nvPr>
        </p:nvSpPr>
        <p:spPr>
          <a:xfrm>
            <a:off x="457200" y="833272"/>
            <a:ext cx="8229600" cy="3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g9822a0a879_0_123"/>
          <p:cNvSpPr txBox="1">
            <a:spLocks noGrp="1"/>
          </p:cNvSpPr>
          <p:nvPr>
            <p:ph type="sldNum" idx="12"/>
          </p:nvPr>
        </p:nvSpPr>
        <p:spPr>
          <a:xfrm>
            <a:off x="8001000" y="4766310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3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822a0a879_0_1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52212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g9822a0a879_0_127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221200" cy="3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g9822a0a879_0_127"/>
          <p:cNvSpPr txBox="1">
            <a:spLocks noGrp="1"/>
          </p:cNvSpPr>
          <p:nvPr>
            <p:ph type="body" idx="2"/>
          </p:nvPr>
        </p:nvSpPr>
        <p:spPr>
          <a:xfrm>
            <a:off x="5720795" y="0"/>
            <a:ext cx="3420000" cy="458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9822a0a879_0_1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7" name="Google Shape;67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2744" y="4283572"/>
            <a:ext cx="3100450" cy="354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3"/>
          <p:cNvSpPr/>
          <p:nvPr/>
        </p:nvSpPr>
        <p:spPr>
          <a:xfrm>
            <a:off x="0" y="4589494"/>
            <a:ext cx="9144000" cy="554006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3"/>
          <p:cNvSpPr txBox="1">
            <a:spLocks noGrp="1"/>
          </p:cNvSpPr>
          <p:nvPr>
            <p:ph type="sldNum" idx="12"/>
          </p:nvPr>
        </p:nvSpPr>
        <p:spPr>
          <a:xfrm>
            <a:off x="8001000" y="476631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9574" y="4758834"/>
            <a:ext cx="199921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g9822a0a879_0_116"/>
          <p:cNvPicPr preferRelativeResize="0"/>
          <p:nvPr/>
        </p:nvPicPr>
        <p:blipFill rotWithShape="1">
          <a:blip r:embed="rId6">
            <a:alphaModFix/>
          </a:blip>
          <a:srcRect b="27677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9822a0a879_0_116" descr="https://insite.alz.org/downloads/communications/logos/alz_association/PeopleAndScienceBrandSymbol_cmyk.jpg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64"/>
          <p:cNvPicPr preferRelativeResize="0"/>
          <p:nvPr/>
        </p:nvPicPr>
        <p:blipFill rotWithShape="1">
          <a:blip r:embed="rId5">
            <a:alphaModFix/>
          </a:blip>
          <a:srcRect b="2767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64" descr="https://insite.alz.org/downloads/communications/logos/alz_association/PeopleAndScienceBrandSymbol_cmyk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Brief Overview of Care &amp; Support Services Related to RSI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701" y="1307602"/>
            <a:ext cx="7737437" cy="37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ALZConnected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24/7 Helpline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Early Stage Services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Younger Onset Services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Community Education Programs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Caregiver Support Groups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c2c1ff1cb_0_0"/>
          <p:cNvSpPr/>
          <p:nvPr/>
        </p:nvSpPr>
        <p:spPr>
          <a:xfrm>
            <a:off x="0" y="-5988"/>
            <a:ext cx="9144000" cy="5149500"/>
          </a:xfrm>
          <a:prstGeom prst="rect">
            <a:avLst/>
          </a:prstGeom>
          <a:solidFill>
            <a:srgbClr val="490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8c2c1ff1cb_0_0"/>
          <p:cNvPicPr preferRelativeResize="0"/>
          <p:nvPr/>
        </p:nvPicPr>
        <p:blipFill rotWithShape="1">
          <a:blip r:embed="rId3">
            <a:alphaModFix/>
          </a:blip>
          <a:srcRect l="26017" r="25318" b="2797"/>
          <a:stretch/>
        </p:blipFill>
        <p:spPr>
          <a:xfrm>
            <a:off x="155275" y="138023"/>
            <a:ext cx="4451991" cy="50054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7D01B8-BA31-42A7-B46E-676EC7F0FA64}"/>
              </a:ext>
            </a:extLst>
          </p:cNvPr>
          <p:cNvSpPr txBox="1"/>
          <p:nvPr/>
        </p:nvSpPr>
        <p:spPr>
          <a:xfrm>
            <a:off x="5262873" y="1517376"/>
            <a:ext cx="40364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Contact Information: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Elizabeth Hagemann,</a:t>
            </a:r>
          </a:p>
          <a:p>
            <a:r>
              <a:rPr lang="en-US" sz="2000" dirty="0">
                <a:solidFill>
                  <a:schemeClr val="bg1"/>
                </a:solidFill>
              </a:rPr>
              <a:t> Senior Manager Education &amp; Community Volunteers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ehagemann@alz.org</a:t>
            </a:r>
          </a:p>
        </p:txBody>
      </p:sp>
    </p:spTree>
    <p:extLst>
      <p:ext uri="{BB962C8B-B14F-4D97-AF65-F5344CB8AC3E}">
        <p14:creationId xmlns:p14="http://schemas.microsoft.com/office/powerpoint/2010/main" val="4886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3A839543-D6CF-4BAA-90D9-C9ED918C7876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 err="1">
                <a:solidFill>
                  <a:schemeClr val="accent1"/>
                </a:solidFill>
              </a:rPr>
              <a:t>ALZConnected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5F133-7A8C-409F-9E8B-A1C6FF1EA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330" y="102996"/>
            <a:ext cx="4861071" cy="49375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70DDB1-2923-4BDB-B3E4-F24BC7D94B71}"/>
              </a:ext>
            </a:extLst>
          </p:cNvPr>
          <p:cNvSpPr txBox="1"/>
          <p:nvPr/>
        </p:nvSpPr>
        <p:spPr>
          <a:xfrm flipH="1">
            <a:off x="502268" y="1412216"/>
            <a:ext cx="3192333" cy="304698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Message Board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Caregivers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Persons with dementia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50,000+ Members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Share thoughts, questions, ideas with others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c2c1ff1cb_0_0"/>
          <p:cNvSpPr/>
          <p:nvPr/>
        </p:nvSpPr>
        <p:spPr>
          <a:xfrm>
            <a:off x="0" y="-5988"/>
            <a:ext cx="9144000" cy="5149500"/>
          </a:xfrm>
          <a:prstGeom prst="rect">
            <a:avLst/>
          </a:prstGeom>
          <a:solidFill>
            <a:srgbClr val="490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8c2c1ff1cb_0_0"/>
          <p:cNvPicPr preferRelativeResize="0"/>
          <p:nvPr/>
        </p:nvPicPr>
        <p:blipFill rotWithShape="1">
          <a:blip r:embed="rId3">
            <a:alphaModFix/>
          </a:blip>
          <a:srcRect r="25476"/>
          <a:stretch/>
        </p:blipFill>
        <p:spPr>
          <a:xfrm>
            <a:off x="3886200" y="596810"/>
            <a:ext cx="5118375" cy="380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8c2c1ff1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4423492"/>
            <a:ext cx="1524000" cy="43425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8c2c1ff1cb_0_0"/>
          <p:cNvSpPr txBox="1"/>
          <p:nvPr/>
        </p:nvSpPr>
        <p:spPr>
          <a:xfrm>
            <a:off x="488812" y="1072098"/>
            <a:ext cx="510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 around the clock, 365 days a year.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Helpline specialists and master’s-level clinicians offer confidential support and information.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Bilingual staff and translation service in 200+ languages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Live chat available.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TTY Service 866.403.3073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8c2c1ff1cb_0_0"/>
          <p:cNvSpPr txBox="1">
            <a:spLocks noGrp="1"/>
          </p:cNvSpPr>
          <p:nvPr>
            <p:ph type="title"/>
          </p:nvPr>
        </p:nvSpPr>
        <p:spPr>
          <a:xfrm>
            <a:off x="228600" y="124510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accent1"/>
                </a:solidFill>
              </a:rPr>
              <a:t>24/7 Helpline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Early Stage Services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700" y="892885"/>
            <a:ext cx="7737437" cy="37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MCI (mild cognitive impairment) 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Early stage dementia 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Persons with dementia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Care Partners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Pre-screening required 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Usually no pre-screening for Care Partners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Virtual or Phone participation only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Small group format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706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Early Stage Support Groups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698" y="655124"/>
            <a:ext cx="7737437" cy="37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8 week group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Persons with dementia and Care Partners meet separately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  <p:sp>
        <p:nvSpPr>
          <p:cNvPr id="5" name="Google Shape;332;g8c2c1ff1cb_0_0">
            <a:extLst>
              <a:ext uri="{FF2B5EF4-FFF2-40B4-BE49-F238E27FC236}">
                <a16:creationId xmlns:a16="http://schemas.microsoft.com/office/drawing/2014/main" id="{317CB8C4-3B73-46C4-A5F4-F4737C7BAE07}"/>
              </a:ext>
            </a:extLst>
          </p:cNvPr>
          <p:cNvSpPr txBox="1">
            <a:spLocks/>
          </p:cNvSpPr>
          <p:nvPr/>
        </p:nvSpPr>
        <p:spPr>
          <a:xfrm>
            <a:off x="142538" y="1836503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Early Stage Social Engagement</a:t>
            </a:r>
          </a:p>
        </p:txBody>
      </p:sp>
      <p:sp>
        <p:nvSpPr>
          <p:cNvPr id="7" name="Google Shape;120;p3">
            <a:extLst>
              <a:ext uri="{FF2B5EF4-FFF2-40B4-BE49-F238E27FC236}">
                <a16:creationId xmlns:a16="http://schemas.microsoft.com/office/drawing/2014/main" id="{503F1FA8-8249-49E6-8293-7B7C8C0C7B59}"/>
              </a:ext>
            </a:extLst>
          </p:cNvPr>
          <p:cNvSpPr txBox="1">
            <a:spLocks/>
          </p:cNvSpPr>
          <p:nvPr/>
        </p:nvSpPr>
        <p:spPr>
          <a:xfrm>
            <a:off x="634698" y="2492985"/>
            <a:ext cx="7737437" cy="199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Focus on physical, emotional and social health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Schedule: last Tuesday of the month, 10:30 am – 11:30 am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September – Virtual program presented by Lincoln Park Zoo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607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Younger Onset Services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700" y="726995"/>
            <a:ext cx="7737437" cy="389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Under age 65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Low attendance pre-</a:t>
            </a:r>
            <a:r>
              <a:rPr lang="en-US" sz="2400" dirty="0" err="1">
                <a:solidFill>
                  <a:schemeClr val="bg1"/>
                </a:solidFill>
              </a:rPr>
              <a:t>Covid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MCI (mild cognitive impairment) 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All Stages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 person with dementia and care partner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Pre-screening required for PWD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Virtual or Phone participation only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Education programs and specialized Support Groups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912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Community Education Programs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700" y="892885"/>
            <a:ext cx="7737437" cy="37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Virtual 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Live Q&amp;A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Virtual environment has allowed offering of specialized programs such as LWA series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“Bonus Content” and special events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Family Conference on November 13; includes education, guest speakers, healthy cooking demonstration, chair yoga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New: Watch Parties – 5 scheduled in 2022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3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051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Caregiver Support Groups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700" y="892885"/>
            <a:ext cx="7737437" cy="37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Volunteer-led</a:t>
            </a:r>
          </a:p>
          <a:p>
            <a:pPr marL="342900" indent="-342900"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Meet by phone, virtually or in-person</a:t>
            </a:r>
          </a:p>
          <a:p>
            <a:pPr marL="342900" indent="-342900"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Other Support Given by Facilitators:</a:t>
            </a:r>
          </a:p>
          <a:p>
            <a:pPr lvl="8">
              <a:buClr>
                <a:schemeClr val="lt1"/>
              </a:buClr>
              <a:buSzPts val="2400"/>
            </a:pPr>
            <a:r>
              <a:rPr lang="en-US" sz="2400" dirty="0">
                <a:solidFill>
                  <a:schemeClr val="bg1"/>
                </a:solidFill>
              </a:rPr>
              <a:t> 	 - check-in calls, </a:t>
            </a:r>
          </a:p>
          <a:p>
            <a:pPr lvl="7">
              <a:buClr>
                <a:schemeClr val="lt1"/>
              </a:buClr>
              <a:buSzPts val="2400"/>
            </a:pPr>
            <a:r>
              <a:rPr lang="en-US" sz="2400" dirty="0">
                <a:solidFill>
                  <a:schemeClr val="bg1"/>
                </a:solidFill>
              </a:rPr>
              <a:t>	 - music by phone</a:t>
            </a:r>
          </a:p>
          <a:p>
            <a:pPr lvl="8">
              <a:buClr>
                <a:schemeClr val="lt1"/>
              </a:buClr>
              <a:buSzPts val="2400"/>
            </a:pPr>
            <a:r>
              <a:rPr lang="en-US" sz="2400" dirty="0">
                <a:solidFill>
                  <a:schemeClr val="bg1"/>
                </a:solidFill>
              </a:rPr>
              <a:t>	 - contactless drop off of small items</a:t>
            </a:r>
          </a:p>
          <a:p>
            <a:pPr lvl="8">
              <a:buClr>
                <a:schemeClr val="lt1"/>
              </a:buClr>
              <a:buSzPts val="2400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chemeClr val="lt1"/>
              </a:buClr>
              <a:buSzPts val="2400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448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2;g8c2c1ff1cb_0_0">
            <a:extLst>
              <a:ext uri="{FF2B5EF4-FFF2-40B4-BE49-F238E27FC236}">
                <a16:creationId xmlns:a16="http://schemas.microsoft.com/office/drawing/2014/main" id="{248B7734-977D-4644-8761-1B4F3BD2B80F}"/>
              </a:ext>
            </a:extLst>
          </p:cNvPr>
          <p:cNvSpPr txBox="1">
            <a:spLocks/>
          </p:cNvSpPr>
          <p:nvPr/>
        </p:nvSpPr>
        <p:spPr>
          <a:xfrm>
            <a:off x="142538" y="102995"/>
            <a:ext cx="8229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</a:pPr>
            <a:r>
              <a:rPr lang="en-US" sz="3600" b="1" dirty="0">
                <a:solidFill>
                  <a:schemeClr val="accent1"/>
                </a:solidFill>
              </a:rPr>
              <a:t>Other Activities and new Ideas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D61B00A1-C5CE-479C-8671-593F3FC4630F}"/>
              </a:ext>
            </a:extLst>
          </p:cNvPr>
          <p:cNvSpPr txBox="1">
            <a:spLocks/>
          </p:cNvSpPr>
          <p:nvPr/>
        </p:nvSpPr>
        <p:spPr>
          <a:xfrm>
            <a:off x="634700" y="892885"/>
            <a:ext cx="7737437" cy="37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Weekly Newsletter – links to virtual events, games, puzzles, fun videos, music 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American Greetings E-cards - $20 for a one year subscription – have musical and customizable cards!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Miller Senior Center/Alisha </a:t>
            </a:r>
            <a:r>
              <a:rPr lang="en-US" sz="2400" dirty="0" err="1">
                <a:solidFill>
                  <a:schemeClr val="bg1"/>
                </a:solidFill>
              </a:rPr>
              <a:t>Dault</a:t>
            </a:r>
            <a:r>
              <a:rPr lang="en-US" sz="2400" dirty="0">
                <a:solidFill>
                  <a:schemeClr val="bg1"/>
                </a:solidFill>
              </a:rPr>
              <a:t> in Pekin: radio broadcast programs in parking during Daily Bread, parking lot bingo, and drive-in movies</a:t>
            </a: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3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lt1"/>
              </a:buClr>
              <a:buSzPts val="2400"/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774294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Background">
  <a:themeElements>
    <a:clrScheme name="Alzheimer's Association">
      <a:dk1>
        <a:srgbClr val="4A0D66"/>
      </a:dk1>
      <a:lt1>
        <a:srgbClr val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ssion Symbol">
  <a:themeElements>
    <a:clrScheme name="Alzheimer's Association">
      <a:dk1>
        <a:srgbClr val="4A0D66"/>
      </a:dk1>
      <a:lt1>
        <a:srgbClr val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ssion Symbol">
  <a:themeElements>
    <a:clrScheme name="Alzheimer's Association">
      <a:dk1>
        <a:srgbClr val="4A0D66"/>
      </a:dk1>
      <a:lt1>
        <a:srgbClr val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722</Words>
  <Application>Microsoft Office PowerPoint</Application>
  <PresentationFormat>On-screen Show (16:9)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White Background</vt:lpstr>
      <vt:lpstr>Mission Symbol</vt:lpstr>
      <vt:lpstr>Mission Symbol</vt:lpstr>
      <vt:lpstr>PowerPoint Presentation</vt:lpstr>
      <vt:lpstr>PowerPoint Presentation</vt:lpstr>
      <vt:lpstr>24/7 Helpline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M. Edelmayer</dc:creator>
  <cp:lastModifiedBy>Elizabeth Hagemann</cp:lastModifiedBy>
  <cp:revision>19</cp:revision>
  <dcterms:created xsi:type="dcterms:W3CDTF">2016-11-21T15:10:09Z</dcterms:created>
  <dcterms:modified xsi:type="dcterms:W3CDTF">2021-11-01T17:41:07Z</dcterms:modified>
</cp:coreProperties>
</file>